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306" r:id="rId5"/>
    <p:sldId id="302" r:id="rId6"/>
    <p:sldId id="304" r:id="rId7"/>
    <p:sldId id="30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C5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8"/>
    <p:restoredTop sz="94702"/>
  </p:normalViewPr>
  <p:slideViewPr>
    <p:cSldViewPr snapToGrid="0">
      <p:cViewPr varScale="1">
        <p:scale>
          <a:sx n="126" d="100"/>
          <a:sy n="126" d="100"/>
        </p:scale>
        <p:origin x="208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F370C9-28BE-4C41-9739-CDEDA9BD96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C224C-243E-475B-A621-0AAAA3BB39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391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A07A8-AC5C-4A32-B055-17DBB1C97C9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570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A07A8-AC5C-4A32-B055-17DBB1C97C9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109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A07A8-AC5C-4A32-B055-17DBB1C97C9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920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1A07A8-AC5C-4A32-B055-17DBB1C97C9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705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A8808-FD24-496C-BF6E-CD9553E041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9D628E-87EA-45B7-9FD9-0A6D3FBFCC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D74179-63E0-4071-BAC8-5743C9F99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79BA55-816E-408B-B5CB-BDCEFDAAE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B101B2-50FD-476D-99C3-1B9D4AA5A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942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FCA2D-D46B-4AAE-98CA-25874DA72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0E12C-03BE-4CC5-A6E8-86697E3151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2C627-B341-42F9-8FF6-64840FC8E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99FEC6-1D46-4CC6-82DF-6AA9D6FBD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F30A-1FFB-44DF-B455-B2A3437B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755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7A34E-78E7-48A7-991C-AAE03C035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EA11BD-A5F3-4C5D-AE15-BDDBF5FF0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1D2004-F2C3-45C1-9F1E-818C6F1A0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29532-F633-4DFB-A170-799544184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41F50-E4F4-4BE8-AE6A-C35EE2376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29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6FBA6-C0BE-419D-A218-879BF678C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839952-9C04-44E4-A545-D16DC78BAF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83173B-570F-4E16-9212-0276827496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662B14-6F1E-4E36-9446-10893F0AB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EE25E-0EC3-4E97-A52B-1876AA6F8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6D44B5-8F3C-4701-BFD0-EF141DB72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958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DE0B5-365C-4E57-A414-9AB021864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84F19D-ECD3-458D-8283-62C5CC287F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B139E2-A3DE-4209-AE67-98695068C0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539AFA-9755-4CBA-9BA6-247168C1FE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12CA43-FA69-449D-B340-D64305D01E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9899D1-629D-427B-9EC5-6744DD86F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657931-1394-4A03-91F5-A1657419D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B528AE-A928-425C-A1AA-534FFEC33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32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3EC9E-BD85-47FE-B880-6652CD43F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5B81C7-0DEB-4418-A8C1-16E224D43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EE9C30-5BEC-4BF3-BEBB-4657DEF2C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158150-5C23-4E68-85D2-5884DDB4A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061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6B3127-2DD5-4FD3-A6A1-41A9E9E59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25ED86-87CC-4223-98E7-AF708ED26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1B7B-2378-4BD7-BF62-DF2FE73C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180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DAD38-4794-4999-97C6-150DB0D30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0BC2A-E3B1-4F49-8CF6-F9F746AA7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240E56-615A-4053-B0DA-77ACB6E05D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ED1FC1-0689-45C0-AAF9-DCEB72AF4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59F3CF-012A-4EFE-8025-573F0EB09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A889A2-455D-4CD3-BEA0-7D3411FAD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372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D8C29-9543-44A8-A57B-CF3DD9154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69F3DB-4F1B-4E4D-9A22-801BA5BF8D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DE533D-6C80-4EBF-B4A3-F34947A883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0D3E53-15DF-43E1-826A-881BE46AE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FDB69-E8CF-47EB-BD0E-385EC05F5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D1492B-ECCC-4160-A9B2-93A7A2923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695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0737D-7687-4081-AA8E-E3C1715DE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385ABD-2994-4555-9DBD-1FCADC723A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A78AA8-E645-4998-BAA8-C4CD3C61B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61DFC5-AC9F-4DD4-8621-B137A9D72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B65F6A-218B-4289-B380-A3F0F5400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ACA696-8E68-460D-B005-CE14D0F88F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4EA3C8-7C1D-4D4D-B8B3-FC641440F6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D995DC-915C-430D-B556-FAF417374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00C86-E406-4053-9E9C-225D898C4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05C64-5436-4BF6-BC2D-8E8FBB630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5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49C787-CCEE-492B-BEC3-07F7411AA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0FF496-4F15-4F7E-97C4-29C3A7A8B2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A682E-0DD9-4303-B39B-E04E06DCE4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D5F0B-A1D0-4861-A6FB-93D4CA5A731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56C33-F999-459C-8FE2-035130085A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94A97-B289-4BDF-88BB-87E9A14F3A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8EB64-AEEB-451C-9109-05FDCD8197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217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snowflakes&#10;&#10;Description automatically generated">
            <a:extLst>
              <a:ext uri="{FF2B5EF4-FFF2-40B4-BE49-F238E27FC236}">
                <a16:creationId xmlns:a16="http://schemas.microsoft.com/office/drawing/2014/main" id="{72018339-8870-CA86-AF96-BBD60DF69BA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/>
          <a:srcRect l="9867" t="11493" r="6039" b="11117"/>
          <a:stretch/>
        </p:blipFill>
        <p:spPr>
          <a:xfrm flipV="1">
            <a:off x="0" y="-35458"/>
            <a:ext cx="12293600" cy="691377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2EC93E6-16B8-050D-1BAD-BA29C9863B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137" b="52469"/>
          <a:stretch/>
        </p:blipFill>
        <p:spPr>
          <a:xfrm>
            <a:off x="470239" y="-105103"/>
            <a:ext cx="3762703" cy="31572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1B9E99-DAE2-063E-25C1-9C7BB5CDD8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295" y="725216"/>
            <a:ext cx="1617866" cy="914400"/>
          </a:xfrm>
          <a:prstGeom prst="rect">
            <a:avLst/>
          </a:prstGeom>
        </p:spPr>
      </p:pic>
      <p:pic>
        <p:nvPicPr>
          <p:cNvPr id="7" name="Picture 6" descr="A person and person wearing christmas sweaters&#10;&#10;Description automatically generated">
            <a:extLst>
              <a:ext uri="{FF2B5EF4-FFF2-40B4-BE49-F238E27FC236}">
                <a16:creationId xmlns:a16="http://schemas.microsoft.com/office/drawing/2014/main" id="{169B3BAD-C99D-092F-532D-7355C3355A8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25" r="7575" b="-15263"/>
          <a:stretch/>
        </p:blipFill>
        <p:spPr>
          <a:xfrm>
            <a:off x="1738443" y="1239843"/>
            <a:ext cx="10334983" cy="654481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A358E71-93CF-0A31-C6A9-197B6F872C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" t="52453" r="68137" b="37500"/>
          <a:stretch/>
        </p:blipFill>
        <p:spPr>
          <a:xfrm>
            <a:off x="577988" y="5618157"/>
            <a:ext cx="3547204" cy="6674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3A091A5-9B1C-7B2F-2055-9DAA012D84B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96" t="70191"/>
          <a:stretch/>
        </p:blipFill>
        <p:spPr>
          <a:xfrm>
            <a:off x="860394" y="3539073"/>
            <a:ext cx="1756098" cy="2044262"/>
          </a:xfrm>
          <a:prstGeom prst="rect">
            <a:avLst/>
          </a:prstGeom>
        </p:spPr>
      </p:pic>
      <p:pic>
        <p:nvPicPr>
          <p:cNvPr id="16" name="Picture 15" descr="A qr code with black squares&#10;&#10;Description automatically generated">
            <a:extLst>
              <a:ext uri="{FF2B5EF4-FFF2-40B4-BE49-F238E27FC236}">
                <a16:creationId xmlns:a16="http://schemas.microsoft.com/office/drawing/2014/main" id="{2E39612B-844D-2A35-D56A-9529108D27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987" y="3942080"/>
            <a:ext cx="984941" cy="98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151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snowflakes&#10;&#10;Description automatically generated">
            <a:extLst>
              <a:ext uri="{FF2B5EF4-FFF2-40B4-BE49-F238E27FC236}">
                <a16:creationId xmlns:a16="http://schemas.microsoft.com/office/drawing/2014/main" id="{72018339-8870-CA86-AF96-BBD60DF69B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67" t="11493" r="6039" b="11117"/>
          <a:stretch/>
        </p:blipFill>
        <p:spPr>
          <a:xfrm flipV="1">
            <a:off x="0" y="-35458"/>
            <a:ext cx="12293600" cy="691377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2EC93E6-16B8-050D-1BAD-BA29C9863B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137" b="52469"/>
          <a:stretch/>
        </p:blipFill>
        <p:spPr>
          <a:xfrm>
            <a:off x="470239" y="-105103"/>
            <a:ext cx="3762703" cy="31572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1B9E99-DAE2-063E-25C1-9C7BB5CDD8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295" y="725216"/>
            <a:ext cx="1617866" cy="914400"/>
          </a:xfrm>
          <a:prstGeom prst="rect">
            <a:avLst/>
          </a:prstGeom>
        </p:spPr>
      </p:pic>
      <p:pic>
        <p:nvPicPr>
          <p:cNvPr id="8" name="Picture 7" descr="A person and person wearing christmas sweaters&#10;&#10;Description automatically generated">
            <a:extLst>
              <a:ext uri="{FF2B5EF4-FFF2-40B4-BE49-F238E27FC236}">
                <a16:creationId xmlns:a16="http://schemas.microsoft.com/office/drawing/2014/main" id="{C895CD49-7B43-6301-827E-79A7677AB2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920" y="57124"/>
            <a:ext cx="9875329" cy="65903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B94F85-E4DA-D9DD-C634-435A9E26920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96" t="70191"/>
          <a:stretch/>
        </p:blipFill>
        <p:spPr>
          <a:xfrm>
            <a:off x="733004" y="5078168"/>
            <a:ext cx="1756098" cy="2044262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F7721087-4346-CB49-CC0F-5F607760A9A3}"/>
              </a:ext>
            </a:extLst>
          </p:cNvPr>
          <p:cNvGrpSpPr/>
          <p:nvPr/>
        </p:nvGrpSpPr>
        <p:grpSpPr>
          <a:xfrm>
            <a:off x="470239" y="3056238"/>
            <a:ext cx="3547204" cy="2251577"/>
            <a:chOff x="454441" y="3219078"/>
            <a:chExt cx="3547204" cy="22515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5CF9C0D-E4EF-D6C6-E3C1-6BE377B58A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5" t="52453" r="68137" b="37500"/>
            <a:stretch/>
          </p:blipFill>
          <p:spPr>
            <a:xfrm>
              <a:off x="454441" y="4803248"/>
              <a:ext cx="3547204" cy="667407"/>
            </a:xfrm>
            <a:prstGeom prst="rect">
              <a:avLst/>
            </a:prstGeom>
          </p:spPr>
        </p:pic>
        <p:pic>
          <p:nvPicPr>
            <p:cNvPr id="12" name="Picture 11" descr="A black rectangular frame with a white background&#10;&#10;Description automatically generated">
              <a:extLst>
                <a:ext uri="{FF2B5EF4-FFF2-40B4-BE49-F238E27FC236}">
                  <a16:creationId xmlns:a16="http://schemas.microsoft.com/office/drawing/2014/main" id="{7B22F976-1103-F60C-DFCD-8212DE79277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169" y="3219078"/>
              <a:ext cx="3153351" cy="145577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3E611E2-7339-880A-85EF-AD1135E86EB7}"/>
                </a:ext>
              </a:extLst>
            </p:cNvPr>
            <p:cNvSpPr txBox="1"/>
            <p:nvPr/>
          </p:nvSpPr>
          <p:spPr>
            <a:xfrm>
              <a:off x="717206" y="3400808"/>
              <a:ext cx="2960714" cy="11233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400" b="1" i="0" u="none" strike="noStrike" dirty="0"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Gather your colleagues and take part in our Festive Jumper Day!</a:t>
              </a:r>
              <a:r>
                <a:rPr lang="en-GB" sz="1400" b="0" i="0" u="none" strike="noStrike" dirty="0">
                  <a:solidFill>
                    <a:srgbClr val="000000"/>
                  </a:solidFill>
                  <a:effectLst/>
                  <a:latin typeface="WordVisiCarriageReturn_MSFontService"/>
                </a:rPr>
                <a:t> </a:t>
              </a:r>
              <a:br>
                <a:rPr lang="en-GB" sz="1800" b="0" i="0" u="none" strike="noStrike" dirty="0">
                  <a:solidFill>
                    <a:srgbClr val="000000"/>
                  </a:solidFill>
                  <a:effectLst/>
                  <a:latin typeface="WordVisiCarriageReturn_MSFontService"/>
                </a:rPr>
              </a:br>
              <a:r>
                <a:rPr lang="en-GB" sz="1100" b="0" i="0" u="none" strike="noStrike" dirty="0">
                  <a:solidFill>
                    <a:srgbClr val="000000"/>
                  </a:solidFill>
                  <a:effectLst/>
                  <a:latin typeface="WordVisiCarriageReturn_MSFontService"/>
                </a:rPr>
                <a:t> </a:t>
              </a:r>
            </a:p>
            <a:p>
              <a:r>
                <a:rPr lang="en-GB" sz="1400" b="0" i="0" u="none" strike="noStrike" dirty="0"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Raise money and help fellow civil servants when life gets tough. </a:t>
              </a:r>
              <a:endParaRPr lang="en-US" dirty="0"/>
            </a:p>
          </p:txBody>
        </p:sp>
      </p:grpSp>
      <p:pic>
        <p:nvPicPr>
          <p:cNvPr id="14" name="Picture 13" descr="A qr code with black squares&#10;&#10;Description automatically generated">
            <a:extLst>
              <a:ext uri="{FF2B5EF4-FFF2-40B4-BE49-F238E27FC236}">
                <a16:creationId xmlns:a16="http://schemas.microsoft.com/office/drawing/2014/main" id="{725D0841-F624-2E21-2D33-E28BFB54C79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09" y="5476238"/>
            <a:ext cx="984941" cy="98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082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snowflakes&#10;&#10;Description automatically generated">
            <a:extLst>
              <a:ext uri="{FF2B5EF4-FFF2-40B4-BE49-F238E27FC236}">
                <a16:creationId xmlns:a16="http://schemas.microsoft.com/office/drawing/2014/main" id="{72018339-8870-CA86-AF96-BBD60DF69B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67" t="11493" r="6039" b="11117"/>
          <a:stretch/>
        </p:blipFill>
        <p:spPr>
          <a:xfrm flipV="1">
            <a:off x="0" y="-35458"/>
            <a:ext cx="12293600" cy="691377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2EC93E6-16B8-050D-1BAD-BA29C9863B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18" r="68137" b="52469"/>
          <a:stretch/>
        </p:blipFill>
        <p:spPr>
          <a:xfrm>
            <a:off x="470239" y="467359"/>
            <a:ext cx="3762703" cy="258475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03A97AB-C6E7-35D2-C934-88DAB9BC590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66" t="70191" r="-1"/>
          <a:stretch/>
        </p:blipFill>
        <p:spPr>
          <a:xfrm>
            <a:off x="8981573" y="4690240"/>
            <a:ext cx="2991309" cy="20442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1B9E99-DAE2-063E-25C1-9C7BB5CDD8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295" y="725216"/>
            <a:ext cx="1617866" cy="914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E39CB6-60FB-F08C-2D7F-0F9CEEF0937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" t="52453" r="68137" b="37500"/>
          <a:stretch/>
        </p:blipFill>
        <p:spPr>
          <a:xfrm>
            <a:off x="577987" y="5378667"/>
            <a:ext cx="3547204" cy="667407"/>
          </a:xfrm>
          <a:prstGeom prst="rect">
            <a:avLst/>
          </a:prstGeom>
        </p:spPr>
      </p:pic>
      <p:pic>
        <p:nvPicPr>
          <p:cNvPr id="9" name="Picture 8" descr="A person and person wearing christmas sweaters&#10;&#10;Description automatically generated">
            <a:extLst>
              <a:ext uri="{FF2B5EF4-FFF2-40B4-BE49-F238E27FC236}">
                <a16:creationId xmlns:a16="http://schemas.microsoft.com/office/drawing/2014/main" id="{E4DAFF07-23F3-1BFC-BB4C-971A67948D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72" r="21887"/>
          <a:stretch/>
        </p:blipFill>
        <p:spPr>
          <a:xfrm>
            <a:off x="4125191" y="292911"/>
            <a:ext cx="5049289" cy="6371946"/>
          </a:xfrm>
          <a:prstGeom prst="rect">
            <a:avLst/>
          </a:prstGeom>
        </p:spPr>
      </p:pic>
      <p:pic>
        <p:nvPicPr>
          <p:cNvPr id="13" name="Picture 12" descr="A black rectangular frame with a white background&#10;&#10;Description automatically generated">
            <a:extLst>
              <a:ext uri="{FF2B5EF4-FFF2-40B4-BE49-F238E27FC236}">
                <a16:creationId xmlns:a16="http://schemas.microsoft.com/office/drawing/2014/main" id="{9FC9568A-2B67-EC16-C4D7-631863432E0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8" y="3178437"/>
            <a:ext cx="3606773" cy="200708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78C50A6-A775-9C39-E747-79E1F1CCB744}"/>
              </a:ext>
            </a:extLst>
          </p:cNvPr>
          <p:cNvSpPr txBox="1"/>
          <p:nvPr/>
        </p:nvSpPr>
        <p:spPr>
          <a:xfrm>
            <a:off x="717206" y="3400808"/>
            <a:ext cx="346076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Gather your colleagues and take part in our Festive Jumper Day!</a:t>
            </a:r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WordVisiCarriageReturn_MSFontService"/>
              </a:rPr>
              <a:t> </a:t>
            </a:r>
            <a:br>
              <a:rPr lang="en-GB" sz="1800" b="0" i="0" u="none" strike="noStrike" dirty="0">
                <a:solidFill>
                  <a:srgbClr val="000000"/>
                </a:solidFill>
                <a:effectLst/>
                <a:latin typeface="WordVisiCarriageReturn_MSFontService"/>
              </a:rPr>
            </a:b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WordVisiCarriageReturn_MSFontService"/>
              </a:rPr>
              <a:t> </a:t>
            </a:r>
          </a:p>
          <a:p>
            <a:r>
              <a:rPr lang="en-GB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Don't miss this chance to rock your most dazzling, wacky and downright tacky festive jumpers to raise money and help fellow civil servants when life gets tough. </a:t>
            </a:r>
            <a:endParaRPr lang="en-US" dirty="0"/>
          </a:p>
        </p:txBody>
      </p:sp>
      <p:pic>
        <p:nvPicPr>
          <p:cNvPr id="15" name="Picture 14" descr="A qr code with black squares&#10;&#10;Description automatically generated">
            <a:extLst>
              <a:ext uri="{FF2B5EF4-FFF2-40B4-BE49-F238E27FC236}">
                <a16:creationId xmlns:a16="http://schemas.microsoft.com/office/drawing/2014/main" id="{56AADF55-E936-874B-0164-772E2E95A54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80" y="5109284"/>
            <a:ext cx="984941" cy="98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031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snowflakes&#10;&#10;Description automatically generated">
            <a:extLst>
              <a:ext uri="{FF2B5EF4-FFF2-40B4-BE49-F238E27FC236}">
                <a16:creationId xmlns:a16="http://schemas.microsoft.com/office/drawing/2014/main" id="{72018339-8870-CA86-AF96-BBD60DF69B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67" t="11493" r="6039" b="11117"/>
          <a:stretch/>
        </p:blipFill>
        <p:spPr>
          <a:xfrm flipV="1">
            <a:off x="0" y="-35458"/>
            <a:ext cx="12293600" cy="691377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2EC93E6-16B8-050D-1BAD-BA29C9863B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77" r="68137" b="52469"/>
          <a:stretch/>
        </p:blipFill>
        <p:spPr>
          <a:xfrm>
            <a:off x="470239" y="497839"/>
            <a:ext cx="3762703" cy="25542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1B9E99-DAE2-063E-25C1-9C7BB5CDD8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295" y="725216"/>
            <a:ext cx="1617866" cy="914400"/>
          </a:xfrm>
          <a:prstGeom prst="rect">
            <a:avLst/>
          </a:prstGeom>
        </p:spPr>
      </p:pic>
      <p:pic>
        <p:nvPicPr>
          <p:cNvPr id="8" name="Picture 7" descr="A person and person wearing christmas sweaters&#10;&#10;Description automatically generated">
            <a:extLst>
              <a:ext uri="{FF2B5EF4-FFF2-40B4-BE49-F238E27FC236}">
                <a16:creationId xmlns:a16="http://schemas.microsoft.com/office/drawing/2014/main" id="{87906B36-E00A-0237-5D46-C6CCC3202A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4" t="-4414" r="17163" b="4414"/>
          <a:stretch/>
        </p:blipFill>
        <p:spPr>
          <a:xfrm>
            <a:off x="3677920" y="306525"/>
            <a:ext cx="6380480" cy="63719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0894083-800B-02FA-3133-E94605D5E2F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96" t="70191"/>
          <a:stretch/>
        </p:blipFill>
        <p:spPr>
          <a:xfrm>
            <a:off x="10408112" y="4524192"/>
            <a:ext cx="1756098" cy="2044262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26E61AAF-80DE-1845-FE96-175E6E0C2D1F}"/>
              </a:ext>
            </a:extLst>
          </p:cNvPr>
          <p:cNvGrpSpPr/>
          <p:nvPr/>
        </p:nvGrpSpPr>
        <p:grpSpPr>
          <a:xfrm>
            <a:off x="454441" y="3219078"/>
            <a:ext cx="3547204" cy="2251577"/>
            <a:chOff x="454441" y="3219078"/>
            <a:chExt cx="3547204" cy="225157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4E39CB6-60FB-F08C-2D7F-0F9CEEF093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5" t="52453" r="68137" b="37500"/>
            <a:stretch/>
          </p:blipFill>
          <p:spPr>
            <a:xfrm>
              <a:off x="454441" y="4803248"/>
              <a:ext cx="3547204" cy="667407"/>
            </a:xfrm>
            <a:prstGeom prst="rect">
              <a:avLst/>
            </a:prstGeom>
          </p:spPr>
        </p:pic>
        <p:pic>
          <p:nvPicPr>
            <p:cNvPr id="12" name="Picture 11" descr="A black rectangular frame with a white background&#10;&#10;Description automatically generated">
              <a:extLst>
                <a:ext uri="{FF2B5EF4-FFF2-40B4-BE49-F238E27FC236}">
                  <a16:creationId xmlns:a16="http://schemas.microsoft.com/office/drawing/2014/main" id="{ADA576F3-79A8-3CCD-3746-8BE7D03BAEF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169" y="3219078"/>
              <a:ext cx="3153351" cy="145577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1A160DA-396E-AEB8-41F1-8EA0788049E7}"/>
                </a:ext>
              </a:extLst>
            </p:cNvPr>
            <p:cNvSpPr txBox="1"/>
            <p:nvPr/>
          </p:nvSpPr>
          <p:spPr>
            <a:xfrm>
              <a:off x="717206" y="3400808"/>
              <a:ext cx="2960714" cy="112338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400" b="1" i="0" u="none" strike="noStrike" dirty="0"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Gather your colleagues and take part in our Festive Jumper Day!</a:t>
              </a:r>
              <a:r>
                <a:rPr lang="en-GB" sz="1400" b="0" i="0" u="none" strike="noStrike" dirty="0">
                  <a:solidFill>
                    <a:srgbClr val="000000"/>
                  </a:solidFill>
                  <a:effectLst/>
                  <a:latin typeface="WordVisiCarriageReturn_MSFontService"/>
                </a:rPr>
                <a:t> </a:t>
              </a:r>
              <a:br>
                <a:rPr lang="en-GB" sz="1800" b="0" i="0" u="none" strike="noStrike" dirty="0">
                  <a:solidFill>
                    <a:srgbClr val="000000"/>
                  </a:solidFill>
                  <a:effectLst/>
                  <a:latin typeface="WordVisiCarriageReturn_MSFontService"/>
                </a:rPr>
              </a:br>
              <a:r>
                <a:rPr lang="en-GB" sz="1100" b="0" i="0" u="none" strike="noStrike" dirty="0">
                  <a:solidFill>
                    <a:srgbClr val="000000"/>
                  </a:solidFill>
                  <a:effectLst/>
                  <a:latin typeface="WordVisiCarriageReturn_MSFontService"/>
                </a:rPr>
                <a:t> </a:t>
              </a:r>
            </a:p>
            <a:p>
              <a:r>
                <a:rPr lang="en-GB" sz="1400" b="0" i="0" u="none" strike="noStrike" dirty="0"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Raise money and help fellow civil servants when life gets tough. </a:t>
              </a:r>
              <a:endParaRPr lang="en-US" dirty="0"/>
            </a:p>
          </p:txBody>
        </p:sp>
      </p:grpSp>
      <p:pic>
        <p:nvPicPr>
          <p:cNvPr id="15" name="Picture 14" descr="A qr code with black squares&#10;&#10;Description automatically generated">
            <a:extLst>
              <a:ext uri="{FF2B5EF4-FFF2-40B4-BE49-F238E27FC236}">
                <a16:creationId xmlns:a16="http://schemas.microsoft.com/office/drawing/2014/main" id="{4195AF33-2FA0-0610-19C0-6D4FAF4FA7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7708" y="4937544"/>
            <a:ext cx="984941" cy="98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424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ed5a1821-b11d-4b62-92c2-555f30fb3f11">
      <UserInfo>
        <DisplayName>Alex Anderson</DisplayName>
        <AccountId>14</AccountId>
        <AccountType/>
      </UserInfo>
      <UserInfo>
        <DisplayName>Annette Hooper</DisplayName>
        <AccountId>21</AccountId>
        <AccountType/>
      </UserInfo>
      <UserInfo>
        <DisplayName>Laura Wildey</DisplayName>
        <AccountId>22</AccountId>
        <AccountType/>
      </UserInfo>
      <UserInfo>
        <DisplayName>Damian Chapman</DisplayName>
        <AccountId>15</AccountId>
        <AccountType/>
      </UserInfo>
      <UserInfo>
        <DisplayName>Neil Woollard</DisplayName>
        <AccountId>16</AccountId>
        <AccountType/>
      </UserInfo>
      <UserInfo>
        <DisplayName>Steve Kembrey</DisplayName>
        <AccountId>23</AccountId>
        <AccountType/>
      </UserInfo>
      <UserInfo>
        <DisplayName>Pushpa Dougall</DisplayName>
        <AccountId>12</AccountId>
        <AccountType/>
      </UserInfo>
      <UserInfo>
        <DisplayName>Natalie Holmes</DisplayName>
        <AccountId>18</AccountId>
        <AccountType/>
      </UserInfo>
      <UserInfo>
        <DisplayName>Matt Forrest</DisplayName>
        <AccountId>10</AccountId>
        <AccountType/>
      </UserInfo>
      <UserInfo>
        <DisplayName>Cecilia McClure</DisplayName>
        <AccountId>19</AccountId>
        <AccountType/>
      </UserInfo>
      <UserInfo>
        <DisplayName>Jason Foley-Doherty</DisplayName>
        <AccountId>24</AccountId>
        <AccountType/>
      </UserInfo>
      <UserInfo>
        <DisplayName>Hannah Morris</DisplayName>
        <AccountId>26</AccountId>
        <AccountType/>
      </UserInfo>
      <UserInfo>
        <DisplayName>Jacqueline  Tackie</DisplayName>
        <AccountId>20</AccountId>
        <AccountType/>
      </UserInfo>
      <UserInfo>
        <DisplayName>Fabiola Caillaud</DisplayName>
        <AccountId>34</AccountId>
        <AccountType/>
      </UserInfo>
      <UserInfo>
        <DisplayName>Linda Eades</DisplayName>
        <AccountId>41</AccountId>
        <AccountType/>
      </UserInfo>
      <UserInfo>
        <DisplayName>Marie McNeil</DisplayName>
        <AccountId>13</AccountId>
        <AccountType/>
      </UserInfo>
      <UserInfo>
        <DisplayName>Sophie Meadows</DisplayName>
        <AccountId>6</AccountId>
        <AccountType/>
      </UserInfo>
      <UserInfo>
        <DisplayName>David Steele</DisplayName>
        <AccountId>17</AccountId>
        <AccountType/>
      </UserInfo>
      <UserInfo>
        <DisplayName>Federica Ronco</DisplayName>
        <AccountId>11</AccountId>
        <AccountType/>
      </UserInfo>
    </SharedWithUsers>
    <lcf76f155ced4ddcb4097134ff3c332f xmlns="5f14cc67-3d54-43de-992e-1b457c89e29b">
      <Terms xmlns="http://schemas.microsoft.com/office/infopath/2007/PartnerControls"/>
    </lcf76f155ced4ddcb4097134ff3c332f>
    <TaxCatchAll xmlns="ed5a1821-b11d-4b62-92c2-555f30fb3f1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952B8DFE0D8343B1983DA13A4FAE68" ma:contentTypeVersion="13" ma:contentTypeDescription="Create a new document." ma:contentTypeScope="" ma:versionID="5a577e3f9002ad488f7ebd86a1436313">
  <xsd:schema xmlns:xsd="http://www.w3.org/2001/XMLSchema" xmlns:xs="http://www.w3.org/2001/XMLSchema" xmlns:p="http://schemas.microsoft.com/office/2006/metadata/properties" xmlns:ns2="5f14cc67-3d54-43de-992e-1b457c89e29b" xmlns:ns3="ed5a1821-b11d-4b62-92c2-555f30fb3f11" targetNamespace="http://schemas.microsoft.com/office/2006/metadata/properties" ma:root="true" ma:fieldsID="19ad8308b68d7ec03ea57367a73536ec" ns2:_="" ns3:_="">
    <xsd:import namespace="5f14cc67-3d54-43de-992e-1b457c89e29b"/>
    <xsd:import namespace="ed5a1821-b11d-4b62-92c2-555f30fb3f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14cc67-3d54-43de-992e-1b457c89e2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99cbada5-4489-434a-a3d6-cd6d012a59e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5a1821-b11d-4b62-92c2-555f30fb3f11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53bf78b8-e1f3-40ff-be82-fb8e00f5b38b}" ma:internalName="TaxCatchAll" ma:showField="CatchAllData" ma:web="ed5a1821-b11d-4b62-92c2-555f30fb3f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24E4249-3B7E-47E6-88F8-4084503AEFC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24AC0AD-D0E5-4714-B5E5-64A7636F4452}">
  <ds:schemaRefs>
    <ds:schemaRef ds:uri="134eeaf9-22f7-4565-b68e-b879ff9ab8c2"/>
    <ds:schemaRef ds:uri="http://schemas.microsoft.com/office/2006/metadata/properties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ea525212-5a8c-4127-975b-34e328b1a2a7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A9B5425-A472-4AAD-ACE0-BF1A7E138DD1}"/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99</Words>
  <Application>Microsoft Macintosh PowerPoint</Application>
  <PresentationFormat>Widescreen</PresentationFormat>
  <Paragraphs>10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WordVisiCarriageReturn_MSFontService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Meadows</dc:creator>
  <cp:lastModifiedBy>Kirsty Petryszyn</cp:lastModifiedBy>
  <cp:revision>8</cp:revision>
  <dcterms:created xsi:type="dcterms:W3CDTF">2023-04-18T15:16:07Z</dcterms:created>
  <dcterms:modified xsi:type="dcterms:W3CDTF">2024-09-10T11:39:06Z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0x01010043D1074FF6D72B4D863FFE047C1949A4</vt:lpwstr>
  </property>
</Properties>
</file>